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395" r:id="rId2"/>
    <p:sldId id="403" r:id="rId3"/>
    <p:sldId id="397" r:id="rId4"/>
    <p:sldId id="400" r:id="rId5"/>
    <p:sldId id="401" r:id="rId6"/>
    <p:sldId id="402" r:id="rId7"/>
    <p:sldId id="404" r:id="rId8"/>
    <p:sldId id="405" r:id="rId9"/>
    <p:sldId id="406" r:id="rId10"/>
    <p:sldId id="408" r:id="rId11"/>
    <p:sldId id="409" r:id="rId12"/>
    <p:sldId id="410" r:id="rId13"/>
    <p:sldId id="411" r:id="rId14"/>
    <p:sldId id="412" r:id="rId15"/>
    <p:sldId id="413" r:id="rId16"/>
    <p:sldId id="407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01"/>
    <a:srgbClr val="003470"/>
    <a:srgbClr val="FF9100"/>
    <a:srgbClr val="002552"/>
    <a:srgbClr val="A325BE"/>
    <a:srgbClr val="010138"/>
    <a:srgbClr val="FFD579"/>
    <a:srgbClr val="2E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/>
    <p:restoredTop sz="80000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1">
                <a:solidFill>
                  <a:srgbClr val="00347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00347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principles.com/online-python-interpreter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22:</a:t>
            </a:r>
            <a:br>
              <a:rPr lang="en-US" dirty="0"/>
            </a:br>
            <a:r>
              <a:rPr lang="en-US" sz="4400" dirty="0"/>
              <a:t>Midterm Review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305024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+ 3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6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+ 3.0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/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4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//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numeric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result the following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9 %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3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8377-B264-F147-AB38-C53F2829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operations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26B06-D438-6946-8ED8-075E09428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an expression that returns the value of a string </a:t>
            </a:r>
            <a:r>
              <a:rPr lang="en-US" b="1" dirty="0"/>
              <a:t>x</a:t>
            </a:r>
            <a:r>
              <a:rPr lang="en-US" dirty="0"/>
              <a:t> with all instances of the letter “o” replaced with “</a:t>
            </a:r>
            <a:r>
              <a:rPr lang="en-US" dirty="0" err="1"/>
              <a:t>oOo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0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120-8B19-B642-A8C6-B6B5C7EFA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familiar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AA9F7-38B1-7747-8D9F-6DAC5CE8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3 built-in python </a:t>
            </a:r>
            <a:r>
              <a:rPr lang="en-US" b="1" dirty="0"/>
              <a:t>functions</a:t>
            </a:r>
            <a:r>
              <a:rPr lang="en-US" dirty="0"/>
              <a:t>, 			   and </a:t>
            </a:r>
            <a:r>
              <a:rPr lang="en-US" b="1" dirty="0"/>
              <a:t>describe</a:t>
            </a:r>
            <a:r>
              <a:rPr lang="en-US" dirty="0"/>
              <a:t> how they work</a:t>
            </a:r>
          </a:p>
        </p:txBody>
      </p:sp>
    </p:spTree>
    <p:extLst>
      <p:ext uri="{BB962C8B-B14F-4D97-AF65-F5344CB8AC3E}">
        <p14:creationId xmlns:p14="http://schemas.microsoft.com/office/powerpoint/2010/main" val="123938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the following </a:t>
            </a:r>
            <a:r>
              <a:rPr lang="en-US" b="1" dirty="0"/>
              <a:t>Exception</a:t>
            </a:r>
            <a:r>
              <a:rPr lang="en-US" dirty="0"/>
              <a:t> is telling you about the mistake in the corresponding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616591"/>
            <a:ext cx="7086314" cy="40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0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reading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output of the following script: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689365"/>
            <a:ext cx="7086314" cy="2274766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968738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3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0116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EBBD-9F5F-6A42-88B6-C3A59EB6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4678-C3FB-E84D-82FA-54B12A5F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Jordan-led review and some sample problems</a:t>
            </a:r>
          </a:p>
          <a:p>
            <a:r>
              <a:rPr lang="en-US" dirty="0"/>
              <a:t>Administrative details</a:t>
            </a:r>
          </a:p>
          <a:p>
            <a:r>
              <a:rPr lang="en-US" dirty="0"/>
              <a:t>“Ask Me Anything” (30 min)</a:t>
            </a:r>
          </a:p>
        </p:txBody>
      </p:sp>
    </p:spTree>
    <p:extLst>
      <p:ext uri="{BB962C8B-B14F-4D97-AF65-F5344CB8AC3E}">
        <p14:creationId xmlns:p14="http://schemas.microsoft.com/office/powerpoint/2010/main" val="2417543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3.0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392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2763-FD55-1742-AA1B-9528B6512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user 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F06EF-101C-FF4F-9D51-61F0C458A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following script: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when the user enters </a:t>
            </a:r>
            <a:r>
              <a:rPr lang="en-US" b="1" dirty="0"/>
              <a:t>the value three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CE10-1E63-FD49-A4EB-0F911146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43" y="2393745"/>
            <a:ext cx="7086314" cy="1921127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075163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290C-4F32-834D-80A1-87A0E3F4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writing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0F50-88F6-954E-8649-26900E782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function called </a:t>
            </a:r>
            <a:r>
              <a:rPr lang="en-US" b="1" dirty="0" err="1">
                <a:latin typeface="Courier" pitchFamily="2" charset="0"/>
              </a:rPr>
              <a:t>printInfo</a:t>
            </a:r>
            <a:r>
              <a:rPr lang="en-US" b="1" dirty="0">
                <a:latin typeface="Courier" pitchFamily="2" charset="0"/>
              </a:rPr>
              <a:t>(…)</a:t>
            </a:r>
            <a:r>
              <a:rPr lang="en-US" dirty="0"/>
              <a:t> that takes in a value, prints out its data type, and then prints the following:</a:t>
            </a:r>
          </a:p>
          <a:p>
            <a:pPr lvl="1"/>
            <a:r>
              <a:rPr lang="en-US" dirty="0"/>
              <a:t>if the value was a string, prints out the length</a:t>
            </a:r>
          </a:p>
          <a:p>
            <a:pPr lvl="1"/>
            <a:r>
              <a:rPr lang="en-US" dirty="0"/>
              <a:t>if the value was a list or dictionary, prints out the number of items</a:t>
            </a:r>
          </a:p>
          <a:p>
            <a:pPr lvl="1"/>
            <a:r>
              <a:rPr lang="en-US" dirty="0"/>
              <a:t>if the value was a dictionary, prints out the keys </a:t>
            </a:r>
          </a:p>
        </p:txBody>
      </p:sp>
    </p:spTree>
    <p:extLst>
      <p:ext uri="{BB962C8B-B14F-4D97-AF65-F5344CB8AC3E}">
        <p14:creationId xmlns:p14="http://schemas.microsoft.com/office/powerpoint/2010/main" val="2127663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CBD-A30A-0A47-B873-85DCCF72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C8429-6CED-BE46-A6FD-3AD76162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76" y="1046922"/>
            <a:ext cx="7921048" cy="56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0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2CBD-A30A-0A47-B873-85DCCF72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Administrative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DF445-CD52-844F-848F-40B502485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exam will open at 10:35amEST on Friday 10/16</a:t>
            </a:r>
          </a:p>
          <a:p>
            <a:r>
              <a:rPr lang="en-US" dirty="0"/>
              <a:t>It will end at 9:00amEST on Friday 10/23</a:t>
            </a:r>
          </a:p>
          <a:p>
            <a:r>
              <a:rPr lang="en-US" dirty="0"/>
              <a:t>You’re welcome to use </a:t>
            </a:r>
            <a:r>
              <a:rPr lang="en-US" dirty="0" err="1"/>
              <a:t>repl.it</a:t>
            </a:r>
            <a:r>
              <a:rPr lang="en-US" dirty="0"/>
              <a:t> as a scratchpad </a:t>
            </a:r>
            <a:r>
              <a:rPr lang="en-US" b="1" dirty="0"/>
              <a:t>provided the </a:t>
            </a:r>
            <a:r>
              <a:rPr lang="en-US" b="1" dirty="0" err="1"/>
              <a:t>repl</a:t>
            </a:r>
            <a:r>
              <a:rPr lang="en-US" b="1" dirty="0"/>
              <a:t> is private / not shared with anyone else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Get 3 months of </a:t>
            </a:r>
            <a:r>
              <a:rPr lang="en-US" dirty="0" err="1"/>
              <a:t>repl.it</a:t>
            </a:r>
            <a:r>
              <a:rPr lang="en-US" dirty="0"/>
              <a:t> Hacker for free with the GitHub developer pack (unlimited private </a:t>
            </a:r>
            <a:r>
              <a:rPr lang="en-US" dirty="0" err="1"/>
              <a:t>repls</a:t>
            </a:r>
            <a:r>
              <a:rPr lang="en-US" dirty="0"/>
              <a:t> + other cool stuff, see discord for link)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Alternative: use the Python Principles online python interpreter </a:t>
            </a:r>
            <a:r>
              <a:rPr lang="en-US" dirty="0">
                <a:hlinkClick r:id="rId2"/>
              </a:rPr>
              <a:t>https://pythonprinciples.com/online-python-interpreter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(pro: easy, con: doesn’t save)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40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F06B-9577-D748-8A11-21D902767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me anything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4C09-0F88-D349-9B32-FAB7949F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</a:t>
            </a:r>
            <a:r>
              <a:rPr lang="en-US" b="1" dirty="0"/>
              <a:t>lingering questions</a:t>
            </a:r>
            <a:r>
              <a:rPr lang="en-US" dirty="0"/>
              <a:t> do you have?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9FACE-C9C1-7744-AA15-CB59FB81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F96F-A29A-0341-A6C7-DDEFC4B2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you should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1600-8B9D-C146-9737-1D4D684B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hardware (processor, RAM, hard drive, etc.)</a:t>
            </a:r>
          </a:p>
          <a:p>
            <a:r>
              <a:rPr lang="en-US" dirty="0"/>
              <a:t>Data types (</a:t>
            </a: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float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bool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Courier" pitchFamily="2" charset="0"/>
              </a:rPr>
              <a:t>dict</a:t>
            </a:r>
            <a:r>
              <a:rPr lang="en-US" dirty="0"/>
              <a:t>) and the operations they support</a:t>
            </a:r>
          </a:p>
          <a:p>
            <a:r>
              <a:rPr lang="en-US" dirty="0"/>
              <a:t>Familiar functions: </a:t>
            </a:r>
            <a:r>
              <a:rPr lang="en-US" dirty="0">
                <a:latin typeface="Courier" pitchFamily="2" charset="0"/>
              </a:rPr>
              <a:t>print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range</a:t>
            </a:r>
            <a:r>
              <a:rPr lang="en-US" dirty="0"/>
              <a:t>, </a:t>
            </a:r>
            <a:r>
              <a:rPr lang="en-US" dirty="0" err="1">
                <a:latin typeface="Courier" pitchFamily="2" charset="0"/>
              </a:rPr>
              <a:t>eval</a:t>
            </a:r>
            <a:r>
              <a:rPr lang="en-US" dirty="0"/>
              <a:t>, </a:t>
            </a:r>
            <a:r>
              <a:rPr lang="en-US" dirty="0">
                <a:latin typeface="Courier" pitchFamily="2" charset="0"/>
              </a:rPr>
              <a:t>input</a:t>
            </a:r>
          </a:p>
          <a:p>
            <a:r>
              <a:rPr lang="en-US" dirty="0"/>
              <a:t>Exceptions and how to debug them</a:t>
            </a:r>
          </a:p>
          <a:p>
            <a:r>
              <a:rPr lang="en-US" dirty="0"/>
              <a:t>Conditional statements</a:t>
            </a:r>
          </a:p>
          <a:p>
            <a:r>
              <a:rPr lang="en-US" dirty="0"/>
              <a:t>Loops (both </a:t>
            </a:r>
            <a:r>
              <a:rPr lang="en-US" dirty="0">
                <a:latin typeface="Courier" pitchFamily="2" charset="0"/>
              </a:rPr>
              <a:t>for</a:t>
            </a:r>
            <a:r>
              <a:rPr lang="en-US" dirty="0"/>
              <a:t> and </a:t>
            </a:r>
            <a:r>
              <a:rPr lang="en-US" dirty="0">
                <a:latin typeface="Courier" pitchFamily="2" charset="0"/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Defining / calling functions</a:t>
            </a:r>
          </a:p>
        </p:txBody>
      </p:sp>
    </p:spTree>
    <p:extLst>
      <p:ext uri="{BB962C8B-B14F-4D97-AF65-F5344CB8AC3E}">
        <p14:creationId xmlns:p14="http://schemas.microsoft.com/office/powerpoint/2010/main" val="11891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3B6BB-EB04-0F4C-9D33-5B3FFC07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you should be able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EEB81-9522-9748-9E30-4EB21E366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terms</a:t>
            </a:r>
          </a:p>
          <a:p>
            <a:r>
              <a:rPr lang="en-US" b="1" dirty="0"/>
              <a:t>Describe</a:t>
            </a:r>
            <a:r>
              <a:rPr lang="en-US" dirty="0"/>
              <a:t> what a function or line of code does</a:t>
            </a:r>
          </a:p>
          <a:p>
            <a:r>
              <a:rPr lang="en-US" dirty="0"/>
              <a:t>Read a snippet of code and find / correct </a:t>
            </a:r>
            <a:r>
              <a:rPr lang="en-US" b="1" dirty="0"/>
              <a:t>common errors</a:t>
            </a:r>
          </a:p>
          <a:p>
            <a:r>
              <a:rPr lang="en-US" b="1" dirty="0"/>
              <a:t>Trace the execution</a:t>
            </a:r>
            <a:r>
              <a:rPr lang="en-US" dirty="0"/>
              <a:t> of a short program, including functions that take in parameters and return values</a:t>
            </a:r>
          </a:p>
          <a:p>
            <a:r>
              <a:rPr lang="en-US" dirty="0"/>
              <a:t>Write a </a:t>
            </a:r>
            <a:r>
              <a:rPr lang="en-US" b="1" dirty="0"/>
              <a:t>function</a:t>
            </a:r>
            <a:r>
              <a:rPr lang="en-US" dirty="0"/>
              <a:t> from a given description</a:t>
            </a:r>
          </a:p>
        </p:txBody>
      </p:sp>
    </p:spTree>
    <p:extLst>
      <p:ext uri="{BB962C8B-B14F-4D97-AF65-F5344CB8AC3E}">
        <p14:creationId xmlns:p14="http://schemas.microsoft.com/office/powerpoint/2010/main" val="255675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B840-94B1-CA46-B249-AE8D6EA9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B107F-B75E-494C-B1D7-63DB83B0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the piece of hardware pictured:</a:t>
            </a:r>
          </a:p>
          <a:p>
            <a:pPr lvl="1"/>
            <a:r>
              <a:rPr lang="en-US" dirty="0"/>
              <a:t>what is it </a:t>
            </a:r>
            <a:r>
              <a:rPr lang="en-US" b="1" dirty="0"/>
              <a:t>called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does it </a:t>
            </a:r>
            <a:r>
              <a:rPr lang="en-US" b="1" dirty="0"/>
              <a:t>do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04C1EC-7C23-A542-8BD9-DE14C3CB55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948" y="1921835"/>
            <a:ext cx="6581554" cy="49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x = 3</a:t>
            </a:r>
          </a:p>
        </p:txBody>
      </p:sp>
    </p:spTree>
    <p:extLst>
      <p:ext uri="{BB962C8B-B14F-4D97-AF65-F5344CB8AC3E}">
        <p14:creationId xmlns:p14="http://schemas.microsoft.com/office/powerpoint/2010/main" val="30608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x = “Boo!”</a:t>
            </a:r>
          </a:p>
        </p:txBody>
      </p:sp>
    </p:spTree>
    <p:extLst>
      <p:ext uri="{BB962C8B-B14F-4D97-AF65-F5344CB8AC3E}">
        <p14:creationId xmlns:p14="http://schemas.microsoft.com/office/powerpoint/2010/main" val="157920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</a:t>
            </a:r>
            <a:r>
              <a:rPr lang="en-US" b="1" dirty="0">
                <a:latin typeface="Courier" pitchFamily="2" charset="0"/>
              </a:rPr>
              <a:t>x</a:t>
            </a:r>
            <a:r>
              <a:rPr lang="en-US" dirty="0"/>
              <a:t> in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x = [“ghost”,</a:t>
            </a:r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			“bat”,</a:t>
            </a:r>
          </a:p>
          <a:p>
            <a:pPr marL="0" indent="0">
              <a:buNone/>
            </a:pPr>
            <a:r>
              <a:rPr lang="en-US" sz="6600" dirty="0">
                <a:latin typeface="Courier" pitchFamily="2" charset="0"/>
              </a:rPr>
              <a:t>			“pumpkin”]</a:t>
            </a:r>
          </a:p>
        </p:txBody>
      </p:sp>
    </p:spTree>
    <p:extLst>
      <p:ext uri="{BB962C8B-B14F-4D97-AF65-F5344CB8AC3E}">
        <p14:creationId xmlns:p14="http://schemas.microsoft.com/office/powerpoint/2010/main" val="228535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2FB68-6925-4243-9C77-AE2DA4B4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problems: </a:t>
            </a:r>
            <a:r>
              <a:rPr lang="en-US" b="1" dirty="0"/>
              <a:t>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5704D-1CAB-B94F-93F2-1A02D02E4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What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data type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 </a:t>
            </a:r>
            <a:r>
              <a:rPr lang="en-US" dirty="0"/>
              <a:t>is this expression?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latin typeface="Courier" pitchFamily="2" charset="0"/>
              </a:rPr>
              <a:t>“bat” in x</a:t>
            </a:r>
          </a:p>
        </p:txBody>
      </p:sp>
    </p:spTree>
    <p:extLst>
      <p:ext uri="{BB962C8B-B14F-4D97-AF65-F5344CB8AC3E}">
        <p14:creationId xmlns:p14="http://schemas.microsoft.com/office/powerpoint/2010/main" val="3572315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28410</TotalTime>
  <Words>666</Words>
  <Application>Microsoft Macintosh PowerPoint</Application>
  <PresentationFormat>On-screen Show (4:3)</PresentationFormat>
  <Paragraphs>124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Courier</vt:lpstr>
      <vt:lpstr>Lucida Grande</vt:lpstr>
      <vt:lpstr>Wingdings</vt:lpstr>
      <vt:lpstr>Smith Lecture Notes</vt:lpstr>
      <vt:lpstr>Lecture 22: Midterm Review</vt:lpstr>
      <vt:lpstr>Outline</vt:lpstr>
      <vt:lpstr>Topics you should review</vt:lpstr>
      <vt:lpstr>Stuff you should be able to do</vt:lpstr>
      <vt:lpstr>Example problems: hardware</vt:lpstr>
      <vt:lpstr>Example problems: data types</vt:lpstr>
      <vt:lpstr>Example problems: data types</vt:lpstr>
      <vt:lpstr>Example problems: data types</vt:lpstr>
      <vt:lpstr>Example problems: data types</vt:lpstr>
      <vt:lpstr>Example problems: numeric operations</vt:lpstr>
      <vt:lpstr>Example problems: numeric operations</vt:lpstr>
      <vt:lpstr>Example problems: numeric operations</vt:lpstr>
      <vt:lpstr>Example problems: numeric operations</vt:lpstr>
      <vt:lpstr>Example problems: numeric operations</vt:lpstr>
      <vt:lpstr>Example problems: string operations</vt:lpstr>
      <vt:lpstr>Example problems: familiar functions</vt:lpstr>
      <vt:lpstr>Example problems: exceptions</vt:lpstr>
      <vt:lpstr>Example problems: reading code</vt:lpstr>
      <vt:lpstr>Example problems: user input</vt:lpstr>
      <vt:lpstr>Example problems: user input</vt:lpstr>
      <vt:lpstr>Example problems: user input</vt:lpstr>
      <vt:lpstr>Example problems: writing functions</vt:lpstr>
      <vt:lpstr>Administrative details</vt:lpstr>
      <vt:lpstr>Administrative details</vt:lpstr>
      <vt:lpstr>Ask me anything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R. Jordan Crouser</cp:lastModifiedBy>
  <cp:revision>390</cp:revision>
  <cp:lastPrinted>2018-10-31T14:58:15Z</cp:lastPrinted>
  <dcterms:created xsi:type="dcterms:W3CDTF">2018-06-21T16:17:33Z</dcterms:created>
  <dcterms:modified xsi:type="dcterms:W3CDTF">2020-10-14T13:19:14Z</dcterms:modified>
</cp:coreProperties>
</file>